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51967B-44AA-48F9-B5E6-570D21221F78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62BA89-3F7A-4077-9FD2-1A908440FD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Cell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Chapter  12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13" descr="12_01ChromosomesCellDiv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Chromosome</a:t>
            </a:r>
            <a:endParaRPr lang="en-US" dirty="0"/>
          </a:p>
        </p:txBody>
      </p:sp>
      <p:pic>
        <p:nvPicPr>
          <p:cNvPr id="4" name="Picture 4" descr="12_04CondensedChromosom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512" y="2418239"/>
            <a:ext cx="7046976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9718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Sister</a:t>
            </a:r>
            <a:br>
              <a:rPr lang="en-US" b="1" dirty="0" smtClean="0"/>
            </a:br>
            <a:r>
              <a:rPr lang="en-US" b="1" dirty="0" err="1" smtClean="0"/>
              <a:t>chromatids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33600" y="2971800"/>
            <a:ext cx="1066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3505200"/>
            <a:ext cx="1371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0" y="4648200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Centromere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724400" y="3200400"/>
            <a:ext cx="3048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During cell division, the two sister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each duplicated chromosome separate and move into two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nuclei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Once separate,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called chromosomes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Distribution of Chromosomes During Eukaryotic Cell Division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Chromosome duplication and distribution during cell division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12_05ChromoDupliDist_3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273" y="1481138"/>
            <a:ext cx="39434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57600" y="1600200"/>
            <a:ext cx="1173719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Chromosomes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1447800"/>
            <a:ext cx="4572000" cy="401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Chromosomal</a:t>
            </a:r>
            <a:br>
              <a:rPr lang="en-US" sz="1100" b="1" dirty="0" smtClean="0"/>
            </a:br>
            <a:r>
              <a:rPr lang="en-US" sz="1100" b="1" dirty="0" smtClean="0"/>
              <a:t>DNA molecules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4267200" y="2209800"/>
            <a:ext cx="4572000" cy="3731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smtClean="0"/>
              <a:t>Chromosome</a:t>
            </a:r>
            <a:br>
              <a:rPr lang="en-US" sz="1000" b="1" dirty="0" smtClean="0"/>
            </a:br>
            <a:r>
              <a:rPr lang="en-US" sz="1000" b="1" dirty="0" smtClean="0"/>
              <a:t>arm</a:t>
            </a:r>
            <a:endParaRPr lang="en-US" sz="1000" b="1" dirty="0"/>
          </a:p>
        </p:txBody>
      </p:sp>
      <p:sp>
        <p:nvSpPr>
          <p:cNvPr id="8" name="Rectangle 7"/>
          <p:cNvSpPr/>
          <p:nvPr/>
        </p:nvSpPr>
        <p:spPr>
          <a:xfrm>
            <a:off x="4343400" y="3886200"/>
            <a:ext cx="4572000" cy="401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Sister</a:t>
            </a:r>
            <a:br>
              <a:rPr lang="en-US" sz="1100" b="1" dirty="0" smtClean="0"/>
            </a:br>
            <a:r>
              <a:rPr lang="en-US" sz="1100" b="1" dirty="0" err="1" smtClean="0"/>
              <a:t>chromatids</a:t>
            </a:r>
            <a:endParaRPr lang="en-US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4800600" y="44196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Separation of sister</a:t>
            </a:r>
            <a:br>
              <a:rPr lang="en-US" sz="1200" b="1" dirty="0" smtClean="0"/>
            </a:br>
            <a:r>
              <a:rPr lang="en-US" sz="1200" b="1" dirty="0" err="1" smtClean="0"/>
              <a:t>chromatids</a:t>
            </a:r>
            <a:r>
              <a:rPr lang="en-US" sz="1200" b="1" dirty="0" smtClean="0"/>
              <a:t> into</a:t>
            </a:r>
            <a:br>
              <a:rPr lang="en-US" sz="1200" b="1" dirty="0" smtClean="0"/>
            </a:br>
            <a:r>
              <a:rPr lang="en-US" sz="1200" b="1" dirty="0" smtClean="0"/>
              <a:t>two chromosomes</a:t>
            </a:r>
            <a:endParaRPr lang="en-US" sz="1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Eukaryotic cell division consists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>
              <a:spcBef>
                <a:spcPct val="18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division of the genetic material in the nucleus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division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pPr marL="977900" lvl="1" indent="-304800">
              <a:spcBef>
                <a:spcPct val="18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Gametes are produced by a variation of cell division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meiosis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Meiosis yields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nonidentical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daughter cells that have only one set of chromosomes, half as many as the parent cell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Chromosome duplication and distribution during cell division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1882, the German anatomist Walther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Flemming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developed dyes to observe chromosomes during mitosis 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mitotic phase alternates with </a:t>
            </a:r>
            <a:r>
              <a:rPr lang="en-US" dirty="0" err="1" smtClean="0">
                <a:solidFill>
                  <a:srgbClr val="FF0000"/>
                </a:solidFill>
              </a:rPr>
              <a:t>interphase</a:t>
            </a:r>
            <a:r>
              <a:rPr lang="en-US" dirty="0" smtClean="0">
                <a:solidFill>
                  <a:srgbClr val="FF0000"/>
                </a:solidFill>
              </a:rPr>
              <a:t> in the cell cycle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cell cycle consists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of: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>
              <a:spcBef>
                <a:spcPct val="18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Mitotic (M) phase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(mitosis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77900" lvl="1" indent="-304800">
              <a:spcBef>
                <a:spcPct val="1800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>
              <a:spcBef>
                <a:spcPct val="18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(cell growth and copying of chromosomes in preparation for cell division)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Phases of the Cell Cycle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r>
              <a:rPr lang="en-US" dirty="0" smtClean="0"/>
              <a:t> (about 90% of the cell cycle) can be divided into </a:t>
            </a:r>
            <a:r>
              <a:rPr lang="en-US" dirty="0" err="1" smtClean="0"/>
              <a:t>subphases</a:t>
            </a:r>
            <a:r>
              <a:rPr lang="en-US" dirty="0" smtClean="0"/>
              <a:t>	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r>
              <a:rPr lang="en-US" b="1" dirty="0" smtClean="0"/>
              <a:t> phase </a:t>
            </a:r>
            <a:r>
              <a:rPr lang="en-US" dirty="0" smtClean="0"/>
              <a:t>(“first gap”)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b="1" dirty="0" smtClean="0"/>
              <a:t>S phase </a:t>
            </a:r>
            <a:r>
              <a:rPr lang="en-US" dirty="0" smtClean="0"/>
              <a:t>(“synthesis”)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r>
              <a:rPr lang="en-US" b="1" dirty="0" smtClean="0"/>
              <a:t> phase </a:t>
            </a:r>
            <a:r>
              <a:rPr lang="en-US" dirty="0" smtClean="0"/>
              <a:t>(“second gap</a:t>
            </a:r>
            <a:r>
              <a:rPr lang="en-US" dirty="0" smtClean="0"/>
              <a:t>”)</a:t>
            </a:r>
          </a:p>
          <a:p>
            <a:pPr marL="977900" lvl="1" indent="-304800">
              <a:spcBef>
                <a:spcPct val="18000"/>
              </a:spcBef>
            </a:pPr>
            <a:endParaRPr lang="en-US" dirty="0" smtClean="0"/>
          </a:p>
          <a:p>
            <a:r>
              <a:rPr lang="en-US" dirty="0" smtClean="0"/>
              <a:t>The cell grows during all three phases, but chromosomes are duplicated only during the S phase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Phases of the Cell Cycle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Cell Cycle</a:t>
            </a:r>
            <a:endParaRPr lang="en-US" dirty="0"/>
          </a:p>
        </p:txBody>
      </p:sp>
      <p:pic>
        <p:nvPicPr>
          <p:cNvPr id="4" name="Picture 4" descr="12_06CellCycl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949" y="1481138"/>
            <a:ext cx="65081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38600" y="1524000"/>
            <a:ext cx="15456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INTERPHASE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2590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</a:t>
            </a:r>
            <a:br>
              <a:rPr lang="en-US" b="1" dirty="0" smtClean="0"/>
            </a:br>
            <a:r>
              <a:rPr lang="en-US" b="1" dirty="0" smtClean="0"/>
              <a:t>(DNA synthesis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2819400"/>
            <a:ext cx="4491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724400" y="3657600"/>
            <a:ext cx="4491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 rot="19077709">
            <a:off x="3074805" y="3862337"/>
            <a:ext cx="1184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Cytokinesis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 rot="19490242">
            <a:off x="3368120" y="4089464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Mitosis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 rot="764599">
            <a:off x="-835444" y="4079059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 dirty="0" smtClean="0"/>
              <a:t>MITOTIC</a:t>
            </a:r>
            <a:br>
              <a:rPr lang="en-US" sz="1600" b="1" dirty="0" smtClean="0"/>
            </a:br>
            <a:r>
              <a:rPr lang="en-US" sz="1600" b="1" dirty="0" smtClean="0"/>
              <a:t>(M) PHASE</a:t>
            </a:r>
            <a:endParaRPr lang="en-US" sz="1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Mitosis is conventionally divided into five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phases: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>
              <a:spcBef>
                <a:spcPct val="18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Prophase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Prometaphase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>
              <a:spcBef>
                <a:spcPct val="18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Metaphase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Anaphase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>
              <a:spcBef>
                <a:spcPct val="180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overlaps the latter stages of mitosis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Cell Cycle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Exploring: Mitosis in an Animal Cell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4" descr="12_07aMitosisAnimalCell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29600" cy="439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1600200"/>
            <a:ext cx="20056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G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of </a:t>
            </a:r>
            <a:r>
              <a:rPr lang="en-US" b="1" dirty="0" err="1">
                <a:solidFill>
                  <a:schemeClr val="bg1"/>
                </a:solidFill>
              </a:rPr>
              <a:t>Interphase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600200"/>
            <a:ext cx="12121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Prophase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1600200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Prometaphase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0" y="2362200"/>
            <a:ext cx="4572000" cy="507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 err="1" smtClean="0"/>
              <a:t>Centrosomes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(with </a:t>
            </a:r>
            <a:r>
              <a:rPr lang="en-US" sz="1100" b="1" dirty="0" err="1" smtClean="0"/>
              <a:t>centriole</a:t>
            </a:r>
            <a:r>
              <a:rPr lang="en-US" sz="1100" b="1" dirty="0" smtClean="0"/>
              <a:t> </a:t>
            </a:r>
            <a:br>
              <a:rPr lang="en-US" sz="1100" b="1" dirty="0" smtClean="0"/>
            </a:br>
            <a:r>
              <a:rPr lang="en-US" sz="1100" b="1" dirty="0" smtClean="0"/>
              <a:t>pairs)</a:t>
            </a:r>
            <a:endParaRPr lang="en-U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0" y="3105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Chromatin</a:t>
            </a:r>
            <a:br>
              <a:rPr lang="en-US" sz="1200" b="1" dirty="0" smtClean="0"/>
            </a:br>
            <a:r>
              <a:rPr lang="en-US" sz="1200" b="1" dirty="0" smtClean="0"/>
              <a:t>(duplicated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352800" y="28194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/>
              <a:t>Early mitotic</a:t>
            </a:r>
            <a:br>
              <a:rPr lang="en-US" sz="1200" b="1" dirty="0" smtClean="0"/>
            </a:br>
            <a:r>
              <a:rPr lang="en-US" sz="1200" b="1" dirty="0" smtClean="0"/>
              <a:t>spindle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2438400" y="48006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 smtClean="0"/>
              <a:t>Chromosome, consisting</a:t>
            </a:r>
            <a:br>
              <a:rPr lang="en-US" sz="1200" b="1" dirty="0" smtClean="0"/>
            </a:br>
            <a:r>
              <a:rPr lang="en-US" sz="1200" b="1" dirty="0" smtClean="0"/>
              <a:t>of two sister </a:t>
            </a:r>
            <a:r>
              <a:rPr lang="en-US" sz="1200" b="1" dirty="0" err="1" smtClean="0"/>
              <a:t>chromatids</a:t>
            </a:r>
            <a:endParaRPr lang="en-US" sz="1200" b="1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072188" y="4710113"/>
            <a:ext cx="11858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 dirty="0" err="1"/>
              <a:t>Kinetochore</a:t>
            </a:r>
            <a:endParaRPr lang="en-US" sz="1400" b="1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553200" y="3810000"/>
            <a:ext cx="228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24400" y="2590800"/>
            <a:ext cx="575799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/>
              <a:t>Aster</a:t>
            </a:r>
            <a:endParaRPr lang="en-US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ability of organisms to produce more of their own kind best distinguishes living things from nonliving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matter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continuity of life is based on the reproduction of cells,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cell division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Key Roles of Cell Division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Exploring: Mitosis in an Animal Cell</a:t>
            </a:r>
            <a:endParaRPr lang="en-US" dirty="0"/>
          </a:p>
        </p:txBody>
      </p:sp>
      <p:pic>
        <p:nvPicPr>
          <p:cNvPr id="4" name="Picture 4" descr="12_07bMitosisAnimalCell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5418"/>
            <a:ext cx="8229600" cy="39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1828800"/>
            <a:ext cx="138852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Metaphase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828800"/>
            <a:ext cx="12763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Anaphase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828800"/>
            <a:ext cx="317907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Telophase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err="1" smtClean="0">
                <a:solidFill>
                  <a:schemeClr val="bg1"/>
                </a:solidFill>
              </a:rPr>
              <a:t>Cytokinesis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err="1" smtClean="0"/>
              <a:t>Centrosome</a:t>
            </a:r>
            <a:r>
              <a:rPr lang="en-US" sz="1200" b="1" dirty="0" smtClean="0"/>
              <a:t> at</a:t>
            </a:r>
            <a:br>
              <a:rPr lang="en-US" sz="1200" b="1" dirty="0" smtClean="0"/>
            </a:br>
            <a:r>
              <a:rPr lang="en-US" sz="1200" b="1" dirty="0" smtClean="0"/>
              <a:t>one spindle pole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038600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Spindle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581400" y="29718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/>
              <a:t>Daughter</a:t>
            </a:r>
            <a:br>
              <a:rPr lang="en-US" sz="1200" b="1" dirty="0" smtClean="0"/>
            </a:br>
            <a:r>
              <a:rPr lang="en-US" sz="1200" b="1" dirty="0" smtClean="0"/>
              <a:t>chromosomes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7620000" y="35052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/>
              <a:t>Cleavage</a:t>
            </a:r>
            <a:br>
              <a:rPr lang="en-US" sz="1200" b="1" dirty="0" smtClean="0"/>
            </a:br>
            <a:r>
              <a:rPr lang="en-US" sz="1200" b="1" dirty="0" smtClean="0"/>
              <a:t>furrow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5867400" y="4343400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/>
              <a:t>Nuclear</a:t>
            </a:r>
            <a:br>
              <a:rPr lang="en-US" sz="1200" b="1" dirty="0" smtClean="0"/>
            </a:br>
            <a:r>
              <a:rPr lang="en-US" sz="1200" b="1" dirty="0" smtClean="0"/>
              <a:t>envelope</a:t>
            </a:r>
            <a:br>
              <a:rPr lang="en-US" sz="1200" b="1" dirty="0" smtClean="0"/>
            </a:br>
            <a:r>
              <a:rPr lang="en-US" sz="1200" b="1" dirty="0" smtClean="0"/>
              <a:t>forming</a:t>
            </a:r>
            <a:endParaRPr lang="en-US" sz="1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mitotic spindle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structure made of microtubules that controls chromosome movement during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mitosis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animal cells, assembly of spindle microtubules begins in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centrosome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microtubule organizing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center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replicates during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forming two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migrate to opposite ends of the cell during prophase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prometaphase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Mitotic Spindle: </a:t>
            </a:r>
            <a:r>
              <a:rPr lang="en-US" i="1" dirty="0" smtClean="0">
                <a:solidFill>
                  <a:srgbClr val="FF0000"/>
                </a:solidFill>
              </a:rPr>
              <a:t>A Closer Look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aster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(a radial array of short microtubules) extends from each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centrosome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spindle includes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centrosomes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the spindle microtubules, and the asters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Mitotic Spindle: </a:t>
            </a:r>
            <a:r>
              <a:rPr lang="en-US" i="1" dirty="0" smtClean="0">
                <a:solidFill>
                  <a:srgbClr val="FF0000"/>
                </a:solidFill>
              </a:rPr>
              <a:t>A Closer Look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prometaphase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some spindle microtubules attach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kinetochores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chromosomes and begin to move the chromosomes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Kinetochores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protein complexes associated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centromeres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metaphase, the chromosomes are all lined up at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metaphase plate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 imaginary structure at the midway point between the spindle’s two poles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Mitotic Spindle: </a:t>
            </a:r>
            <a:r>
              <a:rPr lang="en-US" i="1" dirty="0" smtClean="0">
                <a:solidFill>
                  <a:srgbClr val="FF0000"/>
                </a:solidFill>
              </a:rPr>
              <a:t>A Closer Look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anaphase, sister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separate and move along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kinetochore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microtubules toward opposite ends of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microtubules shorten by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depolymerizing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at their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kinetochore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Mitosis in an Animal Cell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Nonkinetochore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microtubules from opposite poles overlap and push against each other, elongating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genetically identical daughter nuclei form at opposite ends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begins during anaphase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the spindle eventually disassembles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Mitosis in an Animal Cell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animal cells,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occurs by a process known as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cleavage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forming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cleavage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furrow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plant cells,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cell plate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forms during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Cytokinesis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i="1" dirty="0" smtClean="0">
                <a:solidFill>
                  <a:srgbClr val="FF0000"/>
                </a:solidFill>
              </a:rPr>
              <a:t>A Closer Look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Cytokinesis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i="1" dirty="0" smtClean="0">
                <a:solidFill>
                  <a:srgbClr val="FF0000"/>
                </a:solidFill>
              </a:rPr>
              <a:t>A Closer Look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12_10_Cytokinesi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927" y="1481138"/>
            <a:ext cx="70661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1524000"/>
            <a:ext cx="258115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Cleavage of an animal cell (SEM)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3733800"/>
            <a:ext cx="20008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Cleavage furrow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14600" y="25908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28800" y="4038600"/>
            <a:ext cx="228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43200" y="5029200"/>
            <a:ext cx="1436612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Daughter cells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914400" y="5029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Contractile ring of</a:t>
            </a:r>
            <a:br>
              <a:rPr lang="en-US" sz="1200" b="1" dirty="0" smtClean="0"/>
            </a:br>
            <a:r>
              <a:rPr lang="en-US" sz="1200" b="1" dirty="0" smtClean="0"/>
              <a:t>microfilaments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4800600" y="1524000"/>
            <a:ext cx="4572000" cy="3485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Cell plate formation in a plant cell </a:t>
            </a:r>
            <a:r>
              <a:rPr lang="en-US" b="1" dirty="0" smtClean="0"/>
              <a:t>(TEM)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Prokaryotes (bacteria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archaea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reproduce by a type of cell division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binary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fission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binary fission, the chromosome replicates (beginning at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origin of replication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and the two daughter chromosomes actively move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apart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plasma membrane pinches inward, dividing the cell into two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Binary Fission in Bacteria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Bacterial cell division by binary fission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12_12BinaryFission_4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220" y="1481138"/>
            <a:ext cx="58795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15000" y="1600200"/>
            <a:ext cx="130837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E. coli</a:t>
            </a:r>
            <a:r>
              <a:rPr lang="en-US" b="1" dirty="0" smtClean="0"/>
              <a:t> cell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362200" y="2286000"/>
            <a:ext cx="4572000" cy="679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Chromosome</a:t>
            </a:r>
            <a:br>
              <a:rPr lang="en-US" sz="1400" b="1" dirty="0" smtClean="0"/>
            </a:br>
            <a:r>
              <a:rPr lang="en-US" sz="1400" b="1" dirty="0" smtClean="0"/>
              <a:t>replication</a:t>
            </a:r>
            <a:br>
              <a:rPr lang="en-US" sz="1400" b="1" dirty="0" smtClean="0"/>
            </a:br>
            <a:r>
              <a:rPr lang="en-US" sz="1400" b="1" dirty="0" smtClean="0"/>
              <a:t>begins.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34290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smtClean="0"/>
              <a:t>Replication</a:t>
            </a:r>
            <a:br>
              <a:rPr lang="en-US" sz="1400" b="1" smtClean="0"/>
            </a:br>
            <a:r>
              <a:rPr lang="en-US" sz="1400" b="1" smtClean="0"/>
              <a:t>continues.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Replication</a:t>
            </a:r>
            <a:br>
              <a:rPr lang="en-US" sz="1400" b="1" dirty="0" smtClean="0"/>
            </a:br>
            <a:r>
              <a:rPr lang="en-US" sz="1400" b="1" dirty="0" smtClean="0"/>
              <a:t>finishes.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2362200" y="5410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Two daughter</a:t>
            </a:r>
            <a:br>
              <a:rPr lang="en-US" sz="1200" b="1" dirty="0" smtClean="0"/>
            </a:br>
            <a:r>
              <a:rPr lang="en-US" sz="1200" b="1" dirty="0" smtClean="0"/>
              <a:t>cells result.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4038600" y="3581400"/>
            <a:ext cx="649537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Origin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5867400" y="3505200"/>
            <a:ext cx="649537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Origin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5791200" y="25908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Two copies </a:t>
            </a:r>
            <a:br>
              <a:rPr lang="en-US" sz="1200" b="1" dirty="0" smtClean="0"/>
            </a:br>
            <a:r>
              <a:rPr lang="en-US" sz="1200" b="1" dirty="0" smtClean="0"/>
              <a:t>of origin</a:t>
            </a:r>
            <a:endParaRPr lang="en-US" sz="1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unicellular organisms, division of one cell reproduces the entire organism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organisms depend on cell division for</a:t>
            </a:r>
          </a:p>
          <a:p>
            <a:pPr marL="977900" lvl="1" indent="-304800">
              <a:spcBef>
                <a:spcPct val="30000"/>
              </a:spcBef>
              <a:spcAft>
                <a:spcPct val="10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Development from a fertilized cell</a:t>
            </a:r>
          </a:p>
          <a:p>
            <a:pPr marL="977900" lvl="1" indent="-304800">
              <a:spcBef>
                <a:spcPct val="8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 marL="977900" lvl="1" indent="-304800">
              <a:spcBef>
                <a:spcPct val="8000"/>
              </a:spcBef>
              <a:spcAft>
                <a:spcPct val="10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Repair</a:t>
            </a:r>
          </a:p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 division is an integral part of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cell cycle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life of a cell from formation to its own division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Key Roles of Cell Division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frequency of cell division varies with the type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differences result from regulation at the molecular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level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Cancer cells manage to escape the usual controls on the cell cycle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eukaryotic cell cycle is regulated by a molecular control system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cell cycle appears to be driven by specific chemical signals present in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 evidence for this hypothesis comes from experiments in which cultured mammalian cells at different phases of the cell cycle were fused to form a single cell with two nuclei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Evidence for </a:t>
            </a:r>
            <a:r>
              <a:rPr lang="en-US" dirty="0" err="1" smtClean="0">
                <a:solidFill>
                  <a:srgbClr val="FF0000"/>
                </a:solidFill>
              </a:rPr>
              <a:t>Cytoplasmic</a:t>
            </a:r>
            <a:r>
              <a:rPr lang="en-US" dirty="0" smtClean="0">
                <a:solidFill>
                  <a:srgbClr val="FF0000"/>
                </a:solidFill>
              </a:rPr>
              <a:t> Signals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sequential events of the cell cycle are directed by a distinct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cell cycle control system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which is similar to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clock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cell cycle control system is regulated by both internal and external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controls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clock has specific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checkpoints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the cell cycle stops until a go-ahead signal is received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Cell Cycle Control System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Mechanical analogy for the cell cycle control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12_15MechAnalogyCellCyc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188" y="1481138"/>
            <a:ext cx="53096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1752600"/>
            <a:ext cx="17508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r>
              <a:rPr lang="en-US" b="1" dirty="0" smtClean="0"/>
              <a:t> checkpoint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4724400"/>
            <a:ext cx="16850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 checkpoint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81400" y="5181600"/>
            <a:ext cx="17508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r>
              <a:rPr lang="en-US" b="1" dirty="0" smtClean="0"/>
              <a:t> checkpoint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038600" y="2895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Control</a:t>
            </a:r>
            <a:br>
              <a:rPr lang="en-US" b="1" dirty="0" smtClean="0"/>
            </a:br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29000" y="3352800"/>
            <a:ext cx="4491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86200" y="4038600"/>
            <a:ext cx="3834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648200" y="3962400"/>
            <a:ext cx="4491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486400" y="3276600"/>
            <a:ext cx="3097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many cells, the G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checkpoint seems to be the most important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a cell receives a go-ahead signal at the G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checkpoint, it will usually complete the S, G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and M phases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divide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the cell does not receive the go-ahead signal, it will exit the cycle, switching into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nondividing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state called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phase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Mechanical analogy for the cell cycle control system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checkpoint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12_16G1Checkpoin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2209800"/>
            <a:ext cx="17508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r>
              <a:rPr lang="en-US" b="1" dirty="0" smtClean="0"/>
              <a:t> checkpoint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382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Cell receives a go-ahead</a:t>
            </a:r>
            <a:br>
              <a:rPr lang="en-US" b="1" dirty="0" smtClean="0"/>
            </a:br>
            <a:r>
              <a:rPr lang="en-US" b="1" dirty="0" smtClean="0"/>
              <a:t>      signal.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1905000"/>
            <a:ext cx="4491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0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53000" y="52578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Cell does not receive a</a:t>
            </a:r>
            <a:br>
              <a:rPr lang="en-US" b="1" dirty="0" smtClean="0"/>
            </a:br>
            <a:r>
              <a:rPr lang="en-US" b="1" dirty="0" smtClean="0"/>
              <a:t>      go-ahead signal.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743200" y="4343400"/>
            <a:ext cx="4491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858000" y="4343400"/>
            <a:ext cx="4491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2800" dirty="0" smtClean="0">
                <a:latin typeface="Times New Roman" pitchFamily="18" charset="0"/>
                <a:cs typeface="Times New Roman" pitchFamily="18" charset="0"/>
              </a:rPr>
              <a:t>Two types of regulatory proteins are involved in cell cycle control: </a:t>
            </a:r>
            <a:r>
              <a:rPr kumimoji="1" lang="en-US" sz="2800" b="1" dirty="0" err="1" smtClean="0">
                <a:latin typeface="Times New Roman" pitchFamily="18" charset="0"/>
                <a:cs typeface="Times New Roman" pitchFamily="18" charset="0"/>
              </a:rPr>
              <a:t>cyclins</a:t>
            </a:r>
            <a:r>
              <a:rPr kumimoji="1"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kumimoji="1" lang="en-US" sz="2800" b="1" dirty="0" err="1" smtClean="0">
                <a:latin typeface="Times New Roman" pitchFamily="18" charset="0"/>
                <a:cs typeface="Times New Roman" pitchFamily="18" charset="0"/>
              </a:rPr>
              <a:t>cyclin</a:t>
            </a:r>
            <a:r>
              <a:rPr kumimoji="1" lang="en-US" sz="2800" b="1" dirty="0" smtClean="0">
                <a:latin typeface="Times New Roman" pitchFamily="18" charset="0"/>
                <a:cs typeface="Times New Roman" pitchFamily="18" charset="0"/>
              </a:rPr>
              <a:t>-dependent </a:t>
            </a:r>
            <a:r>
              <a:rPr kumimoji="1" lang="en-US" sz="2800" b="1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kumimoji="1"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en-US" sz="2800" b="1" dirty="0" err="1" smtClean="0">
                <a:latin typeface="Times New Roman" pitchFamily="18" charset="0"/>
                <a:cs typeface="Times New Roman" pitchFamily="18" charset="0"/>
              </a:rPr>
              <a:t>Cdks</a:t>
            </a:r>
            <a:r>
              <a:rPr kumimoji="1"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kumimoji="1"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Cdks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activity fluctuates during the cell cycle because it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controled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cyclins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so named because their concentrations vary with the cell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cycle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MPF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(maturation-promoting factor) is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cyclin-Cdk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complex that triggers a cell’s passage past the 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checkpoint into the M phase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Cell Cycle Clock: </a:t>
            </a:r>
            <a:r>
              <a:rPr lang="en-US" i="1" dirty="0" err="1" smtClean="0">
                <a:solidFill>
                  <a:srgbClr val="FF0000"/>
                </a:solidFill>
              </a:rPr>
              <a:t>Cyclins</a:t>
            </a:r>
            <a:r>
              <a:rPr lang="en-US" i="1" dirty="0" smtClean="0">
                <a:solidFill>
                  <a:srgbClr val="FF0000"/>
                </a:solidFill>
              </a:rPr>
              <a:t> and </a:t>
            </a:r>
            <a:r>
              <a:rPr lang="en-US" i="1" dirty="0" err="1" smtClean="0">
                <a:solidFill>
                  <a:srgbClr val="FF0000"/>
                </a:solidFill>
              </a:rPr>
              <a:t>Cyclin</a:t>
            </a:r>
            <a:r>
              <a:rPr lang="en-US" i="1" dirty="0" smtClean="0">
                <a:solidFill>
                  <a:srgbClr val="FF0000"/>
                </a:solidFill>
              </a:rPr>
              <a:t>-Dependent </a:t>
            </a:r>
            <a:r>
              <a:rPr lang="en-US" i="1" dirty="0" err="1" smtClean="0">
                <a:solidFill>
                  <a:srgbClr val="FF0000"/>
                </a:solidFill>
              </a:rPr>
              <a:t>Kinases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example of an internal signal is that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kinetochores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not attached to spindle microtubules send a molecular signal that delays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anaphase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external signals are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growth factors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proteins released by certain cells that stimulate other cells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example, platelet-derived growth factor (PDGF) stimulates the division of human fibroblast cells in culture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Stop and Go Signs: Internal and External Signals at the Checkpoints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effect of platelet-derived growth factor (PDGF) on cell division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4" descr="12_18_PDGF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029" y="1481138"/>
            <a:ext cx="716994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1524000"/>
            <a:ext cx="1082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Scalpels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 sample of human</a:t>
            </a:r>
            <a:br>
              <a:rPr lang="en-US" b="1" dirty="0" smtClean="0"/>
            </a:br>
            <a:r>
              <a:rPr lang="en-US" b="1" dirty="0" smtClean="0"/>
              <a:t>connective tissue is</a:t>
            </a:r>
            <a:br>
              <a:rPr lang="en-US" b="1" dirty="0" smtClean="0"/>
            </a:br>
            <a:r>
              <a:rPr lang="en-US" b="1" dirty="0" smtClean="0"/>
              <a:t>cut up into small</a:t>
            </a:r>
            <a:br>
              <a:rPr lang="en-US" b="1" dirty="0" smtClean="0"/>
            </a:br>
            <a:r>
              <a:rPr lang="en-US" b="1" dirty="0" smtClean="0"/>
              <a:t>pieces.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2819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Enzymes digest</a:t>
            </a:r>
            <a:br>
              <a:rPr lang="en-US" b="1" dirty="0" smtClean="0"/>
            </a:br>
            <a:r>
              <a:rPr lang="en-US" b="1" dirty="0" smtClean="0"/>
              <a:t>the extracellular</a:t>
            </a:r>
            <a:br>
              <a:rPr lang="en-US" b="1" dirty="0" smtClean="0"/>
            </a:br>
            <a:r>
              <a:rPr lang="en-US" b="1" dirty="0" smtClean="0"/>
              <a:t>matrix, resulting in</a:t>
            </a:r>
            <a:br>
              <a:rPr lang="en-US" b="1" dirty="0" smtClean="0"/>
            </a:br>
            <a:r>
              <a:rPr lang="en-US" b="1" dirty="0" smtClean="0"/>
              <a:t>a suspension of</a:t>
            </a:r>
            <a:br>
              <a:rPr lang="en-US" b="1" dirty="0" smtClean="0"/>
            </a:br>
            <a:r>
              <a:rPr lang="en-US" b="1" dirty="0" smtClean="0"/>
              <a:t>free fibroblasts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0292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Cells are transferred to</a:t>
            </a:r>
            <a:br>
              <a:rPr lang="en-US" b="1" dirty="0" smtClean="0"/>
            </a:br>
            <a:r>
              <a:rPr lang="en-US" b="1" dirty="0" smtClean="0"/>
              <a:t>culture vessels.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267200" y="41910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PDGF is added</a:t>
            </a:r>
            <a:br>
              <a:rPr lang="en-US" sz="1200" b="1" dirty="0" smtClean="0"/>
            </a:br>
            <a:r>
              <a:rPr lang="en-US" sz="1200" b="1" dirty="0" smtClean="0"/>
              <a:t>to half the</a:t>
            </a:r>
            <a:br>
              <a:rPr lang="en-US" sz="1200" b="1" dirty="0" smtClean="0"/>
            </a:br>
            <a:r>
              <a:rPr lang="en-US" sz="1200" b="1" dirty="0" smtClean="0"/>
              <a:t>vessels.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514600" y="5638800"/>
            <a:ext cx="17155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Without PDGF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724400" y="5638800"/>
            <a:ext cx="13436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With PDGF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clear example of external signals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density-dependent inhibition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 which crowded cells stop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dividing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animal cells also exhibit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anchorage dependence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 which they must be attached to a substratum in order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Cancer cells exhibit neither density-dependent inhibition nor anchorage dependence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Stop and Go Signs: Internal and External Signals at the Checkpoints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functions of cell division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12_02_CellDivFunction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620" y="1481138"/>
            <a:ext cx="416675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1752600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Reproduction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Growth and</a:t>
            </a:r>
            <a:br>
              <a:rPr lang="en-US" b="1" dirty="0" smtClean="0"/>
            </a:br>
            <a:r>
              <a:rPr lang="en-US" b="1" dirty="0" smtClean="0"/>
              <a:t>      development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4953000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Tissue renewal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Density-dependent inhibition and anchorage dependence of cell division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2_19_CellDivInhibi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73" y="1481138"/>
            <a:ext cx="71780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1600200"/>
            <a:ext cx="28135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Anchorage dependence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2514600"/>
            <a:ext cx="349326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Density-dependent inhibition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819400" y="3505200"/>
            <a:ext cx="349326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Density-dependent inhibition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5257800"/>
            <a:ext cx="296106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Normal mammalian cells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724400" y="4953000"/>
            <a:ext cx="15295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Cancer cells</a:t>
            </a:r>
            <a:endParaRPr lang="en-US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Cancer cells do not respond normally to the body’s control mechanisms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Cancer cells may not need growth factors to grow and divide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may make their own growth factor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may convey a growth factor’s signal without the presence of the growth factor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may have an abnormal cell cycle control system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Loss of Cell Cycle Controls in Cancer Cells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normal cell is converted to a cancerous cell by a process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transformation</a:t>
            </a:r>
          </a:p>
          <a:p>
            <a:pPr>
              <a:spcBef>
                <a:spcPct val="300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Cancer cells that are not eliminated by the immune system form tumors, masses of abnormal cells within otherwise normal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tissue</a:t>
            </a:r>
          </a:p>
          <a:p>
            <a:pPr>
              <a:spcBef>
                <a:spcPct val="3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abnormal cells remain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original site, the lump is called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benign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tumor</a:t>
            </a:r>
          </a:p>
          <a:p>
            <a:pPr>
              <a:spcBef>
                <a:spcPct val="300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Malignant tumors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invade surrounding tissues and can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metastasize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exporting cancer cells to other parts of the body, where they may form additional tumors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Loss of Cell Cycle Controls in Cancer Cells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growth and metastasis of a malignant breast </a:t>
            </a:r>
            <a:r>
              <a:rPr lang="en-US" sz="2800" dirty="0" smtClean="0">
                <a:solidFill>
                  <a:srgbClr val="FF0000"/>
                </a:solidFill>
              </a:rPr>
              <a:t>tumor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4" descr="12_20MalignantTumor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35" y="1481138"/>
            <a:ext cx="804233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2438400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tumor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3581400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Glandular</a:t>
            </a:r>
            <a:br>
              <a:rPr lang="en-US" b="1" dirty="0" smtClean="0"/>
            </a:br>
            <a:r>
              <a:rPr lang="en-US" b="1" dirty="0" smtClean="0"/>
              <a:t>tissue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41910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 tumor grows</a:t>
            </a:r>
            <a:br>
              <a:rPr lang="en-US" sz="1200" b="1" dirty="0" smtClean="0"/>
            </a:br>
            <a:r>
              <a:rPr lang="en-US" sz="1200" b="1" dirty="0" smtClean="0"/>
              <a:t>from a single</a:t>
            </a:r>
            <a:br>
              <a:rPr lang="en-US" sz="1200" b="1" dirty="0" smtClean="0"/>
            </a:br>
            <a:r>
              <a:rPr lang="en-US" sz="1200" b="1" dirty="0" smtClean="0"/>
              <a:t>cancer cell.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743200" y="4191000"/>
            <a:ext cx="4572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Cancer </a:t>
            </a:r>
            <a:br>
              <a:rPr lang="en-US" sz="1200" b="1" dirty="0" smtClean="0"/>
            </a:br>
            <a:r>
              <a:rPr lang="en-US" sz="1200" b="1" dirty="0" smtClean="0"/>
              <a:t>cells invade </a:t>
            </a:r>
            <a:br>
              <a:rPr lang="en-US" sz="1200" b="1" dirty="0" smtClean="0"/>
            </a:br>
            <a:r>
              <a:rPr lang="en-US" sz="1200" b="1" dirty="0" smtClean="0"/>
              <a:t>neighboring</a:t>
            </a:r>
            <a:br>
              <a:rPr lang="en-US" sz="1200" b="1" dirty="0" smtClean="0"/>
            </a:br>
            <a:r>
              <a:rPr lang="en-US" sz="1200" b="1" dirty="0" smtClean="0"/>
              <a:t>tissue.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4572000" y="4114800"/>
            <a:ext cx="4572000" cy="9279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Cancer cells spread</a:t>
            </a:r>
            <a:br>
              <a:rPr lang="en-US" sz="1200" b="1" dirty="0" smtClean="0"/>
            </a:br>
            <a:r>
              <a:rPr lang="en-US" sz="1200" b="1" dirty="0" smtClean="0"/>
              <a:t>through lymph and</a:t>
            </a:r>
            <a:br>
              <a:rPr lang="en-US" sz="1200" b="1" dirty="0" smtClean="0"/>
            </a:br>
            <a:r>
              <a:rPr lang="en-US" sz="1200" b="1" dirty="0" smtClean="0"/>
              <a:t>blood vessels to </a:t>
            </a:r>
            <a:br>
              <a:rPr lang="en-US" sz="1200" b="1" dirty="0" smtClean="0"/>
            </a:br>
            <a:r>
              <a:rPr lang="en-US" sz="1200" b="1" dirty="0" smtClean="0"/>
              <a:t>other parts of the </a:t>
            </a:r>
            <a:br>
              <a:rPr lang="en-US" sz="1200" b="1" dirty="0" smtClean="0"/>
            </a:br>
            <a:r>
              <a:rPr lang="en-US" sz="1200" b="1" dirty="0" smtClean="0"/>
              <a:t>body.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6858000" y="4267200"/>
            <a:ext cx="4572000" cy="10941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Cancer cells </a:t>
            </a:r>
            <a:br>
              <a:rPr lang="en-US" sz="1200" b="1" dirty="0" smtClean="0"/>
            </a:br>
            <a:r>
              <a:rPr lang="en-US" sz="1200" b="1" dirty="0" smtClean="0"/>
              <a:t>may survive </a:t>
            </a:r>
            <a:br>
              <a:rPr lang="en-US" sz="1200" b="1" dirty="0" smtClean="0"/>
            </a:br>
            <a:r>
              <a:rPr lang="en-US" sz="1200" b="1" dirty="0" smtClean="0"/>
              <a:t>and establish</a:t>
            </a:r>
            <a:br>
              <a:rPr lang="en-US" sz="1200" b="1" dirty="0" smtClean="0"/>
            </a:br>
            <a:r>
              <a:rPr lang="en-US" sz="1200" b="1" dirty="0" smtClean="0"/>
              <a:t>a new tumor </a:t>
            </a:r>
            <a:br>
              <a:rPr lang="en-US" sz="1200" b="1" dirty="0" smtClean="0"/>
            </a:br>
            <a:r>
              <a:rPr lang="en-US" sz="1200" b="1" dirty="0" smtClean="0"/>
              <a:t>in another part </a:t>
            </a:r>
            <a:br>
              <a:rPr lang="en-US" sz="1200" b="1" dirty="0" smtClean="0"/>
            </a:br>
            <a:r>
              <a:rPr lang="en-US" sz="1200" b="1" dirty="0" smtClean="0"/>
              <a:t>of the body.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6324600" y="3505200"/>
            <a:ext cx="4572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/>
              <a:t>Cancer</a:t>
            </a:r>
            <a:br>
              <a:rPr lang="en-US" sz="1200" b="1" dirty="0" smtClean="0"/>
            </a:br>
            <a:r>
              <a:rPr lang="en-US" sz="1200" b="1" dirty="0" smtClean="0"/>
              <a:t>cell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6172200" y="28956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/>
              <a:t>Blood</a:t>
            </a:r>
            <a:br>
              <a:rPr lang="en-US" sz="1200" b="1" dirty="0" smtClean="0"/>
            </a:br>
            <a:r>
              <a:rPr lang="en-US" sz="1200" b="1" dirty="0" smtClean="0"/>
              <a:t>vessel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6172200" y="2438400"/>
            <a:ext cx="4572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/>
              <a:t>Lymph </a:t>
            </a:r>
            <a:br>
              <a:rPr lang="en-US" sz="1200" b="1" dirty="0" smtClean="0"/>
            </a:br>
            <a:r>
              <a:rPr lang="en-US" sz="1200" b="1" dirty="0" smtClean="0"/>
              <a:t>vessel</a:t>
            </a:r>
            <a:endParaRPr lang="en-US" sz="12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19800" y="30480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72200" y="26670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Recent advances in understanding the cell cycle and cell cycle signaling have led to advances in cancer treatment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Loss of Cell Cycle Controls in Cancer Cells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cell division results in daughter cells with identical genetic information,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exception is meiosis, a special type of division that can produce sperm and egg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Most cell division results in genetically 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identical daughter cells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the DNA in a cell constitutes the cell’s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genome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genome can consist of a single DNA molecule (common in prokaryotic cells) or a number of DNA molecules (common in eukaryotic cells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DNA molecules in a cell are packaged into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Cellular Organization of the Genetic Material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Eukaryotic chromosomes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12_03EukChromosome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383" y="1481138"/>
            <a:ext cx="62512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Eukaryotic chromosomes consist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chromatin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complex of DNA and protein that condenses during cell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division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 eukaryotic species has a characteristic number of chromosomes in each cell nucleus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Somatic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nonreproductive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cells) have two sets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Gametes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(reproductive cells: sperm and eggs) have half as many chromosomes as somatic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Cellular Organization of the Genetic Material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preparation for cell division, DNA is replicated and the chromosomes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condense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duplicated chromosome has two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sister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(joined copies of the original chromosome), which separate during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division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centromere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narrow “waist” of the duplicated chromosome, where the two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most closely attached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Distribution of Chromosomes During Eukaryotic Cell Division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1659</Words>
  <Application>Microsoft Office PowerPoint</Application>
  <PresentationFormat>On-screen Show (4:3)</PresentationFormat>
  <Paragraphs>260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The Cell Cycle</vt:lpstr>
      <vt:lpstr>The Key Roles of Cell Division</vt:lpstr>
      <vt:lpstr>The Key Roles of Cell Division</vt:lpstr>
      <vt:lpstr>The functions of cell division</vt:lpstr>
      <vt:lpstr>Most cell division results in genetically  identical daughter cells</vt:lpstr>
      <vt:lpstr>Cellular Organization of the Genetic Material</vt:lpstr>
      <vt:lpstr>Eukaryotic chromosomes</vt:lpstr>
      <vt:lpstr>Cellular Organization of the Genetic Material</vt:lpstr>
      <vt:lpstr>Distribution of Chromosomes During Eukaryotic Cell Division</vt:lpstr>
      <vt:lpstr>Chromosome</vt:lpstr>
      <vt:lpstr>Distribution of Chromosomes During Eukaryotic Cell Division</vt:lpstr>
      <vt:lpstr>Chromosome duplication and distribution during cell division</vt:lpstr>
      <vt:lpstr>Chromosome duplication and distribution during cell division</vt:lpstr>
      <vt:lpstr>The mitotic phase alternates with interphase in the cell cycle</vt:lpstr>
      <vt:lpstr>Phases of the Cell Cycle</vt:lpstr>
      <vt:lpstr>Phases of the Cell Cycle</vt:lpstr>
      <vt:lpstr>The Cell Cycle</vt:lpstr>
      <vt:lpstr>The Cell Cycle</vt:lpstr>
      <vt:lpstr>Exploring: Mitosis in an Animal Cell </vt:lpstr>
      <vt:lpstr>Exploring: Mitosis in an Animal Cell</vt:lpstr>
      <vt:lpstr>The Mitotic Spindle: A Closer Look</vt:lpstr>
      <vt:lpstr>The Mitotic Spindle: A Closer Look</vt:lpstr>
      <vt:lpstr>The Mitotic Spindle: A Closer Look</vt:lpstr>
      <vt:lpstr>Mitosis in an Animal Cell</vt:lpstr>
      <vt:lpstr>Mitosis in an Animal Cell</vt:lpstr>
      <vt:lpstr>Cytokinesis: A Closer Look</vt:lpstr>
      <vt:lpstr>Cytokinesis: A Closer Look</vt:lpstr>
      <vt:lpstr>Binary Fission in Bacteria</vt:lpstr>
      <vt:lpstr>Bacterial cell division by binary fission</vt:lpstr>
      <vt:lpstr>The eukaryotic cell cycle is regulated by a molecular control system</vt:lpstr>
      <vt:lpstr>Evidence for Cytoplasmic Signals</vt:lpstr>
      <vt:lpstr>The Cell Cycle Control System</vt:lpstr>
      <vt:lpstr>Mechanical analogy for the cell cycle control system</vt:lpstr>
      <vt:lpstr>Mechanical analogy for the cell cycle control system</vt:lpstr>
      <vt:lpstr>The G1 checkpoint</vt:lpstr>
      <vt:lpstr>The Cell Cycle Clock: Cyclins and Cyclin-Dependent Kinases</vt:lpstr>
      <vt:lpstr>Stop and Go Signs: Internal and External Signals at the Checkpoints</vt:lpstr>
      <vt:lpstr>The effect of platelet-derived growth factor (PDGF) on cell division</vt:lpstr>
      <vt:lpstr>Stop and Go Signs: Internal and External Signals at the Checkpoints</vt:lpstr>
      <vt:lpstr>Density-dependent inhibition and anchorage dependence of cell division</vt:lpstr>
      <vt:lpstr>Loss of Cell Cycle Controls in Cancer Cells</vt:lpstr>
      <vt:lpstr>Loss of Cell Cycle Controls in Cancer Cells</vt:lpstr>
      <vt:lpstr>The growth and metastasis of a malignant breast tumor </vt:lpstr>
      <vt:lpstr>Loss of Cell Cycle Controls in Cancer Cells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43</cp:revision>
  <dcterms:created xsi:type="dcterms:W3CDTF">2013-03-18T17:29:06Z</dcterms:created>
  <dcterms:modified xsi:type="dcterms:W3CDTF">2013-03-18T18:53:48Z</dcterms:modified>
</cp:coreProperties>
</file>